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sldIdLst>
    <p:sldId id="257" r:id="rId2"/>
    <p:sldId id="259" r:id="rId3"/>
    <p:sldId id="264" r:id="rId4"/>
    <p:sldId id="263" r:id="rId5"/>
    <p:sldId id="261" r:id="rId6"/>
    <p:sldId id="262" r:id="rId7"/>
    <p:sldId id="260" r:id="rId8"/>
    <p:sldId id="266" r:id="rId9"/>
    <p:sldId id="26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6796-CD2F-489B-9361-9537FFE5D534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3E238D3-E880-4ED0-8611-C1A6476D95A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744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6796-CD2F-489B-9361-9537FFE5D534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38D3-E880-4ED0-8611-C1A6476D95AA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496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6796-CD2F-489B-9361-9537FFE5D534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38D3-E880-4ED0-8611-C1A6476D95A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936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6796-CD2F-489B-9361-9537FFE5D534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38D3-E880-4ED0-8611-C1A6476D95AA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592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6796-CD2F-489B-9361-9537FFE5D534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38D3-E880-4ED0-8611-C1A6476D95A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38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6796-CD2F-489B-9361-9537FFE5D534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38D3-E880-4ED0-8611-C1A6476D95AA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48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6796-CD2F-489B-9361-9537FFE5D534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38D3-E880-4ED0-8611-C1A6476D95AA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88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6796-CD2F-489B-9361-9537FFE5D534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38D3-E880-4ED0-8611-C1A6476D95AA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685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6796-CD2F-489B-9361-9537FFE5D534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38D3-E880-4ED0-8611-C1A6476D9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04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6796-CD2F-489B-9361-9537FFE5D534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38D3-E880-4ED0-8611-C1A6476D95AA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57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78D6796-CD2F-489B-9361-9537FFE5D534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38D3-E880-4ED0-8611-C1A6476D95AA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493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D6796-CD2F-489B-9361-9537FFE5D534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3E238D3-E880-4ED0-8611-C1A6476D95A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71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www.irena.org/-/media/Files/IRENA/Agency/Publication/2018/Sep/IRENA_Hydrogen_from_renewable_power_2018.pdf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hyperlink" Target="https://windpowergreenhydrogen.eu-gb.cf.appdomain.cloud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emf"/><Relationship Id="rId12" Type="http://schemas.openxmlformats.org/officeDocument/2006/relationships/image" Target="../media/image18.png"/><Relationship Id="rId2" Type="http://schemas.openxmlformats.org/officeDocument/2006/relationships/audio" Target="../media/media6.m4a"/><Relationship Id="rId16" Type="http://schemas.openxmlformats.org/officeDocument/2006/relationships/image" Target="../media/image2.png"/><Relationship Id="rId1" Type="http://schemas.microsoft.com/office/2007/relationships/media" Target="../media/media6.m4a"/><Relationship Id="rId6" Type="http://schemas.openxmlformats.org/officeDocument/2006/relationships/image" Target="../media/image12.emf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5" Type="http://schemas.openxmlformats.org/officeDocument/2006/relationships/hyperlink" Target="https://github.com/Vidhya-Natarajan/WindPowerGreenHydrogen" TargetMode="External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B096-7707-4C11-BA14-B0B24F7F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267" y="1986513"/>
            <a:ext cx="7327357" cy="22235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IBM Call for Code 2020</a:t>
            </a:r>
            <a:br>
              <a:rPr lang="en-US" sz="3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17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Team</a:t>
            </a:r>
            <a:r>
              <a:rPr lang="en-US" sz="17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          </a:t>
            </a:r>
            <a:r>
              <a:rPr lang="en-US" sz="17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SHARPinnovators</a:t>
            </a:r>
            <a:br>
              <a:rPr lang="en-US" sz="17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1700" kern="12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		</a:t>
            </a:r>
            <a:r>
              <a:rPr lang="en-US" sz="1700" kern="1200" cap="none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Vidhya Natarajan</a:t>
            </a:r>
            <a:br>
              <a:rPr lang="en-US" sz="1700" kern="1200" cap="none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</a:br>
            <a:r>
              <a:rPr lang="en-US" sz="1700" kern="1200" cap="none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		</a:t>
            </a:r>
            <a:r>
              <a:rPr lang="en-US" sz="1700" kern="1200" cap="none" dirty="0" err="1">
                <a:solidFill>
                  <a:schemeClr val="tx2"/>
                </a:solidFill>
                <a:latin typeface="+mn-lt"/>
                <a:ea typeface="+mj-ea"/>
                <a:cs typeface="+mj-cs"/>
              </a:rPr>
              <a:t>Thirumurugan</a:t>
            </a:r>
            <a:r>
              <a:rPr lang="en-US" sz="1700" kern="1200" cap="none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 </a:t>
            </a:r>
            <a:r>
              <a:rPr lang="en-US" sz="1700" kern="1200" cap="none" dirty="0" err="1">
                <a:solidFill>
                  <a:schemeClr val="tx2"/>
                </a:solidFill>
                <a:latin typeface="+mn-lt"/>
                <a:ea typeface="+mj-ea"/>
                <a:cs typeface="+mj-cs"/>
              </a:rPr>
              <a:t>Mylrajan</a:t>
            </a:r>
            <a:br>
              <a:rPr lang="en-US" sz="1700" kern="1200" cap="none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</a:br>
            <a:r>
              <a:rPr lang="en-US" sz="1700" kern="1200" cap="none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		Sivakumar Mathur</a:t>
            </a:r>
            <a:br>
              <a:rPr lang="en-US" sz="1700" kern="12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</a:br>
            <a:r>
              <a:rPr lang="en-US" sz="17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Theme</a:t>
            </a:r>
            <a:r>
              <a:rPr lang="en-US" sz="17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        Climate Change / ENERGY SUSTAINABILITY</a:t>
            </a:r>
            <a:br>
              <a:rPr lang="en-US" sz="17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17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Solution</a:t>
            </a:r>
            <a:r>
              <a:rPr lang="en-US" sz="17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 Green hydrogen from wind </a:t>
            </a:r>
            <a:r>
              <a:rPr lang="en-US" sz="1700" dirty="0">
                <a:solidFill>
                  <a:schemeClr val="tx2"/>
                </a:solidFill>
              </a:rPr>
              <a:t>energy </a:t>
            </a:r>
            <a:r>
              <a:rPr lang="en-US" sz="17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prediction</a:t>
            </a:r>
            <a:br>
              <a:rPr lang="en-US" sz="17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lang="en-US" sz="17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17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87BAFA4-88E5-44CA-BAD2-0CBF1031D3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07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61"/>
    </mc:Choice>
    <mc:Fallback>
      <p:transition spd="slow" advTm="14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AD025275-AEE4-4222-97ED-36876FBE1D60}"/>
              </a:ext>
            </a:extLst>
          </p:cNvPr>
          <p:cNvSpPr txBox="1"/>
          <p:nvPr/>
        </p:nvSpPr>
        <p:spPr>
          <a:xfrm>
            <a:off x="252041" y="2638559"/>
            <a:ext cx="112577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800" dirty="0"/>
              <a:t>									Thank You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526F6B6-E68B-4774-9727-73A8E74C57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1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2"/>
    </mc:Choice>
    <mc:Fallback>
      <p:transition spd="slow" advTm="2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5E84550-308E-4CBC-967C-9F2F1F71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241" y="72190"/>
            <a:ext cx="10515600" cy="562100"/>
          </a:xfrm>
        </p:spPr>
        <p:txBody>
          <a:bodyPr>
            <a:normAutofit/>
          </a:bodyPr>
          <a:lstStyle/>
          <a:p>
            <a:r>
              <a:rPr lang="en-US" sz="2800" cap="none" dirty="0"/>
              <a:t>Wind Energy Producer – Problems Faced</a:t>
            </a:r>
          </a:p>
        </p:txBody>
      </p:sp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0D9529D-F219-49E2-A965-26A20B2D2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1902"/>
            <a:ext cx="12192000" cy="42286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A562B9-5170-43E9-890B-12ECA25E4ED8}"/>
              </a:ext>
            </a:extLst>
          </p:cNvPr>
          <p:cNvSpPr txBox="1"/>
          <p:nvPr/>
        </p:nvSpPr>
        <p:spPr>
          <a:xfrm>
            <a:off x="317241" y="634289"/>
            <a:ext cx="11257725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source of revenue from power </a:t>
            </a:r>
            <a:r>
              <a:rPr lang="en-US" dirty="0" err="1"/>
              <a:t>Discoms</a:t>
            </a:r>
            <a:r>
              <a:rPr lang="en-US" dirty="0"/>
              <a:t> who have financial issues (developing countries)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Highly dependent on government renewable energy policies to ensure profitability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Wind energy is highly variable resulting in grid evacuation problems &amp; instability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Wind power plants have to stop as the power cannot be evacuated in the grid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Wind producers incur balancing cost for variations over forecast in some countries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3519A-425D-4C1C-9B45-CA129E7B4F19}"/>
              </a:ext>
            </a:extLst>
          </p:cNvPr>
          <p:cNvSpPr txBox="1"/>
          <p:nvPr/>
        </p:nvSpPr>
        <p:spPr>
          <a:xfrm>
            <a:off x="7491370" y="6358855"/>
            <a:ext cx="43604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Graph Source: IBM Watson data Refinery  - Data Source: www.eliga.be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62F057D-5ACF-41AC-97AA-AC2FA84015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3134"/>
      </p:ext>
    </p:extLst>
  </p:cSld>
  <p:clrMapOvr>
    <a:masterClrMapping/>
  </p:clrMapOvr>
  <p:transition spd="slow" advTm="5571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B096-7707-4C11-BA14-B0B24F7F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85" y="101025"/>
            <a:ext cx="6585940" cy="12127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cap="none" dirty="0"/>
              <a:t>Wind Energy – Current 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7760A-D705-45A7-9A51-51A32D2D2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7" y="744293"/>
            <a:ext cx="5586942" cy="1787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99E31A-9DBA-42EA-ADE3-78CF19421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84" y="2206760"/>
            <a:ext cx="5586942" cy="3435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6E6932-02F2-4FCA-BCE2-391EA5182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9837" y="3744353"/>
            <a:ext cx="5586942" cy="2262710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B3FD2E9-AF86-4773-8B7B-7E4A0C7478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16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72"/>
    </mc:Choice>
    <mc:Fallback>
      <p:transition spd="slow" advTm="13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B096-7707-4C11-BA14-B0B24F7F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04"/>
            <a:ext cx="10515600" cy="583039"/>
          </a:xfrm>
        </p:spPr>
        <p:txBody>
          <a:bodyPr>
            <a:normAutofit/>
          </a:bodyPr>
          <a:lstStyle/>
          <a:p>
            <a:r>
              <a:rPr lang="en-US" sz="2800" cap="none" dirty="0"/>
              <a:t>Green Hydrogen from Wind Energy - Opportunity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89597-ACB6-4572-947E-F02D35D37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6274" y="2044346"/>
            <a:ext cx="4500192" cy="31272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8F9A15-7E10-4927-8AAA-403A56BC7941}"/>
              </a:ext>
            </a:extLst>
          </p:cNvPr>
          <p:cNvSpPr txBox="1"/>
          <p:nvPr/>
        </p:nvSpPr>
        <p:spPr>
          <a:xfrm>
            <a:off x="493995" y="5205010"/>
            <a:ext cx="40267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hydrogeneurope.eu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563A9E-A2F4-4DA0-A79A-2D4EB03D7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009" y="2044346"/>
            <a:ext cx="6183486" cy="3546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8BF771-A097-4000-BA6D-91D159B5420D}"/>
              </a:ext>
            </a:extLst>
          </p:cNvPr>
          <p:cNvSpPr txBox="1"/>
          <p:nvPr/>
        </p:nvSpPr>
        <p:spPr>
          <a:xfrm>
            <a:off x="6615403" y="5562959"/>
            <a:ext cx="53100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6"/>
              </a:rPr>
              <a:t>https://www.irena.org/-/media/Files/IRENA/Agency/Publication/2018/Sep/IRENA_Hydrogen_from_renewable_power_2018.pdf</a:t>
            </a:r>
            <a:endParaRPr 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F2F8A9-AA19-456A-B9B6-69541A49991A}"/>
              </a:ext>
            </a:extLst>
          </p:cNvPr>
          <p:cNvSpPr txBox="1"/>
          <p:nvPr/>
        </p:nvSpPr>
        <p:spPr>
          <a:xfrm>
            <a:off x="712365" y="579773"/>
            <a:ext cx="113180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Hydrogen is a clean medium of transmission of energy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Hydrogen has numerous industrial uses and has an established demand</a:t>
            </a:r>
          </a:p>
          <a:p>
            <a:endParaRPr lang="en-US" sz="2000" dirty="0"/>
          </a:p>
          <a:p>
            <a:r>
              <a:rPr lang="en-US" sz="2000" dirty="0"/>
              <a:t>Scope of Solution: Facilitate the production of Green Hydrogen from excess &amp; variable wind energy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E1F522-2E89-4655-909C-F706D68406F0}"/>
              </a:ext>
            </a:extLst>
          </p:cNvPr>
          <p:cNvSpPr/>
          <p:nvPr/>
        </p:nvSpPr>
        <p:spPr>
          <a:xfrm>
            <a:off x="5742010" y="2326212"/>
            <a:ext cx="1002740" cy="906011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E646DE-51F3-4D74-8F43-98BA192B4F46}"/>
              </a:ext>
            </a:extLst>
          </p:cNvPr>
          <p:cNvSpPr/>
          <p:nvPr/>
        </p:nvSpPr>
        <p:spPr>
          <a:xfrm>
            <a:off x="6833977" y="2749521"/>
            <a:ext cx="909062" cy="906011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7902188C-EDDF-4E94-819C-8DA0638B98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01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83"/>
    </mc:Choice>
    <mc:Fallback>
      <p:transition spd="slow" advTm="17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5E84550-308E-4CBC-967C-9F2F1F71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64" y="55728"/>
            <a:ext cx="9053786" cy="6514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cap="none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Solution – Wind Power to Green Hydrogen Dashboard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FB30BC-AD94-4C33-BC19-1C59B2500458}"/>
              </a:ext>
            </a:extLst>
          </p:cNvPr>
          <p:cNvSpPr txBox="1"/>
          <p:nvPr/>
        </p:nvSpPr>
        <p:spPr>
          <a:xfrm>
            <a:off x="375964" y="711417"/>
            <a:ext cx="112577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>
                <a:solidFill>
                  <a:srgbClr val="00B050"/>
                </a:solidFill>
              </a:rPr>
              <a:t>Objective</a:t>
            </a:r>
            <a:r>
              <a:rPr lang="en-US" b="1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Identify a stable target value of power supply for Grid transmission using percentile calculation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Provide forecast of green hydrogen production using excess energy above target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Solution</a:t>
            </a:r>
            <a:r>
              <a:rPr lang="en-US" b="1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Dashboard for Forecast of Power for Grid &amp; Hydrogen production</a:t>
            </a:r>
          </a:p>
          <a:p>
            <a:pPr lvl="1"/>
            <a:r>
              <a:rPr lang="en-US" dirty="0">
                <a:hlinkClick r:id="rId4"/>
              </a:rPr>
              <a:t>https://windpowergreenhydrogen.eu-gb.cf.appdomain.cloud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84D85C-B7F6-413B-AFCF-F31B45C72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64" y="2465743"/>
            <a:ext cx="7452049" cy="419177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B56C911A-5EFA-4FFB-A744-4FB5B8FD5FFA}"/>
              </a:ext>
            </a:extLst>
          </p:cNvPr>
          <p:cNvSpPr/>
          <p:nvPr/>
        </p:nvSpPr>
        <p:spPr>
          <a:xfrm>
            <a:off x="4030283" y="4401182"/>
            <a:ext cx="83890" cy="6291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952671-01A0-4CED-8136-638EDDD72BC8}"/>
              </a:ext>
            </a:extLst>
          </p:cNvPr>
          <p:cNvCxnSpPr/>
          <p:nvPr/>
        </p:nvCxnSpPr>
        <p:spPr>
          <a:xfrm>
            <a:off x="4256786" y="4719964"/>
            <a:ext cx="17868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B7047762-31A5-4EAD-B3D2-D975F2D093DE}"/>
              </a:ext>
            </a:extLst>
          </p:cNvPr>
          <p:cNvSpPr/>
          <p:nvPr/>
        </p:nvSpPr>
        <p:spPr>
          <a:xfrm>
            <a:off x="4049368" y="5076346"/>
            <a:ext cx="45719" cy="3316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A60491-62FE-4DEC-B05B-FCB83FCD3003}"/>
              </a:ext>
            </a:extLst>
          </p:cNvPr>
          <p:cNvCxnSpPr>
            <a:cxnSpLocks/>
          </p:cNvCxnSpPr>
          <p:nvPr/>
        </p:nvCxnSpPr>
        <p:spPr>
          <a:xfrm>
            <a:off x="4315509" y="5262029"/>
            <a:ext cx="2072080" cy="1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22C308-66F4-4A6B-8C36-0E1B9A81BF00}"/>
              </a:ext>
            </a:extLst>
          </p:cNvPr>
          <p:cNvCxnSpPr>
            <a:cxnSpLocks/>
          </p:cNvCxnSpPr>
          <p:nvPr/>
        </p:nvCxnSpPr>
        <p:spPr>
          <a:xfrm flipV="1">
            <a:off x="4256786" y="3436748"/>
            <a:ext cx="1358474" cy="1283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87B712-C2A5-4D8D-B57D-47BD4A8D1BE9}"/>
              </a:ext>
            </a:extLst>
          </p:cNvPr>
          <p:cNvCxnSpPr/>
          <p:nvPr/>
        </p:nvCxnSpPr>
        <p:spPr>
          <a:xfrm>
            <a:off x="5934584" y="3528727"/>
            <a:ext cx="453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4DFA6AD-1242-4145-9A46-F32F5E5E0A3C}"/>
              </a:ext>
            </a:extLst>
          </p:cNvPr>
          <p:cNvSpPr txBox="1"/>
          <p:nvPr/>
        </p:nvSpPr>
        <p:spPr>
          <a:xfrm>
            <a:off x="4709790" y="4179270"/>
            <a:ext cx="15603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Variable wind power allocation for Electrolysis</a:t>
            </a:r>
          </a:p>
          <a:p>
            <a:r>
              <a:rPr lang="en-US" sz="1000" dirty="0"/>
              <a:t>Hydrogen generation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2F6C39-5744-4C32-A8A1-2DDFC590F974}"/>
              </a:ext>
            </a:extLst>
          </p:cNvPr>
          <p:cNvSpPr txBox="1"/>
          <p:nvPr/>
        </p:nvSpPr>
        <p:spPr>
          <a:xfrm>
            <a:off x="4197950" y="5263386"/>
            <a:ext cx="2261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US" dirty="0"/>
              <a:t>Fixed wind power allocation for Grid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C27FC0-922A-495F-9417-617CD44C941E}"/>
              </a:ext>
            </a:extLst>
          </p:cNvPr>
          <p:cNvSpPr txBox="1"/>
          <p:nvPr/>
        </p:nvSpPr>
        <p:spPr>
          <a:xfrm>
            <a:off x="8028263" y="1917112"/>
            <a:ext cx="40183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Current Intended users:  </a:t>
            </a:r>
          </a:p>
          <a:p>
            <a:r>
              <a:rPr lang="en-US" dirty="0"/>
              <a:t>Wind power producers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Solution Delivery: </a:t>
            </a:r>
          </a:p>
          <a:p>
            <a:r>
              <a:rPr lang="en-US" dirty="0"/>
              <a:t>Software as a service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Benefits: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Diversify revenue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Optimize revenue with right proportion of grid &amp; hydrogen  generation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More immune to grid problems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Reduce carbon foot print in production of hydrogen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D41DDC-787A-403D-B0AE-1532F1F9B7D7}"/>
              </a:ext>
            </a:extLst>
          </p:cNvPr>
          <p:cNvCxnSpPr>
            <a:cxnSpLocks/>
          </p:cNvCxnSpPr>
          <p:nvPr/>
        </p:nvCxnSpPr>
        <p:spPr>
          <a:xfrm>
            <a:off x="3868543" y="5047134"/>
            <a:ext cx="451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DEE9596-26CD-41C7-8E57-384D9C86734B}"/>
              </a:ext>
            </a:extLst>
          </p:cNvPr>
          <p:cNvSpPr txBox="1"/>
          <p:nvPr/>
        </p:nvSpPr>
        <p:spPr>
          <a:xfrm>
            <a:off x="4295337" y="4887560"/>
            <a:ext cx="2345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Constant power supply target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DD7B1AF-80A0-4742-B079-0DAF825E57F1}"/>
              </a:ext>
            </a:extLst>
          </p:cNvPr>
          <p:cNvCxnSpPr/>
          <p:nvPr/>
        </p:nvCxnSpPr>
        <p:spPr>
          <a:xfrm flipH="1" flipV="1">
            <a:off x="2842750" y="3621006"/>
            <a:ext cx="1142121" cy="140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Audio 61">
            <a:hlinkClick r:id="" action="ppaction://media"/>
            <a:extLst>
              <a:ext uri="{FF2B5EF4-FFF2-40B4-BE49-F238E27FC236}">
                <a16:creationId xmlns:a16="http://schemas.microsoft.com/office/drawing/2014/main" id="{D06627FF-705F-4AF7-9D53-BA445DEB69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20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065"/>
    </mc:Choice>
    <mc:Fallback>
      <p:transition spd="slow" advTm="124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5E84550-308E-4CBC-967C-9F2F1F71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593" y="382894"/>
            <a:ext cx="6985159" cy="8625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cap="none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Solution Architecture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ABDA9A-0970-E84C-B850-8FDAF1B3417C}"/>
              </a:ext>
            </a:extLst>
          </p:cNvPr>
          <p:cNvGrpSpPr/>
          <p:nvPr/>
        </p:nvGrpSpPr>
        <p:grpSpPr>
          <a:xfrm>
            <a:off x="571168" y="3344159"/>
            <a:ext cx="707234" cy="953453"/>
            <a:chOff x="8826" y="-1"/>
            <a:chExt cx="707233" cy="95345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CDA485D-775A-C94B-B9C2-25DE052E8523}"/>
                </a:ext>
              </a:extLst>
            </p:cNvPr>
            <p:cNvGrpSpPr/>
            <p:nvPr/>
          </p:nvGrpSpPr>
          <p:grpSpPr>
            <a:xfrm>
              <a:off x="8826" y="-1"/>
              <a:ext cx="707233" cy="707234"/>
              <a:chOff x="8826" y="0"/>
              <a:chExt cx="707232" cy="707232"/>
            </a:xfrm>
          </p:grpSpPr>
          <p:sp>
            <p:nvSpPr>
              <p:cNvPr id="10" name="Shape 189">
                <a:extLst>
                  <a:ext uri="{FF2B5EF4-FFF2-40B4-BE49-F238E27FC236}">
                    <a16:creationId xmlns:a16="http://schemas.microsoft.com/office/drawing/2014/main" id="{27ACF482-37D6-D641-B374-A0AF6214169E}"/>
                  </a:ext>
                </a:extLst>
              </p:cNvPr>
              <p:cNvSpPr/>
              <p:nvPr/>
            </p:nvSpPr>
            <p:spPr>
              <a:xfrm>
                <a:off x="8826" y="0"/>
                <a:ext cx="707232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C2952D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pic>
            <p:nvPicPr>
              <p:cNvPr id="11" name="_-02.png">
                <a:extLst>
                  <a:ext uri="{FF2B5EF4-FFF2-40B4-BE49-F238E27FC236}">
                    <a16:creationId xmlns:a16="http://schemas.microsoft.com/office/drawing/2014/main" id="{894B92D4-CA06-DE49-A8EE-80E141A7F119}"/>
                  </a:ext>
                </a:extLst>
              </p:cNvPr>
              <p:cNvPicPr/>
              <p:nvPr/>
            </p:nvPicPr>
            <p:blipFill>
              <a:blip r:embed="rId4"/>
              <a:srcRect l="24323" t="21763" r="24323" b="21763"/>
              <a:stretch>
                <a:fillRect/>
              </a:stretch>
            </p:blipFill>
            <p:spPr>
              <a:xfrm>
                <a:off x="172020" y="153919"/>
                <a:ext cx="363191" cy="399394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9" name="Shape 192">
              <a:extLst>
                <a:ext uri="{FF2B5EF4-FFF2-40B4-BE49-F238E27FC236}">
                  <a16:creationId xmlns:a16="http://schemas.microsoft.com/office/drawing/2014/main" id="{578FA462-2CE0-5047-83EE-2A6A2B5054F1}"/>
                </a:ext>
              </a:extLst>
            </p:cNvPr>
            <p:cNvSpPr/>
            <p:nvPr/>
          </p:nvSpPr>
          <p:spPr>
            <a:xfrm>
              <a:off x="210948" y="707231"/>
              <a:ext cx="285335" cy="24622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xmlns:lc="http://schemas.openxmlformats.org/drawingml/2006/lockedCanvas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800" b="1" dirty="0">
                  <a:solidFill>
                    <a:srgbClr val="4277BB"/>
                  </a:solidFill>
                </a:rPr>
                <a:t>END</a:t>
              </a:r>
            </a:p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00" b="1" dirty="0">
                  <a:solidFill>
                    <a:srgbClr val="4277BB"/>
                  </a:solidFill>
                </a:rPr>
                <a:t>USER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F6FB59-5835-438A-8202-AE8ADAAB9020}"/>
              </a:ext>
            </a:extLst>
          </p:cNvPr>
          <p:cNvGrpSpPr/>
          <p:nvPr/>
        </p:nvGrpSpPr>
        <p:grpSpPr>
          <a:xfrm>
            <a:off x="3341016" y="3344159"/>
            <a:ext cx="1024319" cy="820840"/>
            <a:chOff x="3902307" y="1950926"/>
            <a:chExt cx="1024319" cy="8208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1BA5256-BDE7-4068-921A-ECB37E0CE985}"/>
                </a:ext>
              </a:extLst>
            </p:cNvPr>
            <p:cNvGrpSpPr/>
            <p:nvPr/>
          </p:nvGrpSpPr>
          <p:grpSpPr>
            <a:xfrm>
              <a:off x="3902307" y="1950926"/>
              <a:ext cx="1024319" cy="820840"/>
              <a:chOff x="-158543" y="9504"/>
              <a:chExt cx="1024318" cy="820838"/>
            </a:xfrm>
          </p:grpSpPr>
          <p:sp>
            <p:nvSpPr>
              <p:cNvPr id="16" name="Shape 237">
                <a:extLst>
                  <a:ext uri="{FF2B5EF4-FFF2-40B4-BE49-F238E27FC236}">
                    <a16:creationId xmlns:a16="http://schemas.microsoft.com/office/drawing/2014/main" id="{781969CF-19BF-4E7B-B8B7-6133E52F1436}"/>
                  </a:ext>
                </a:extLst>
              </p:cNvPr>
              <p:cNvSpPr/>
              <p:nvPr/>
            </p:nvSpPr>
            <p:spPr>
              <a:xfrm>
                <a:off x="1694" y="9504"/>
                <a:ext cx="707232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C6982C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sp>
            <p:nvSpPr>
              <p:cNvPr id="17" name="Shape 238">
                <a:extLst>
                  <a:ext uri="{FF2B5EF4-FFF2-40B4-BE49-F238E27FC236}">
                    <a16:creationId xmlns:a16="http://schemas.microsoft.com/office/drawing/2014/main" id="{2F3E3A13-3B07-4401-8462-D2D621997A3D}"/>
                  </a:ext>
                </a:extLst>
              </p:cNvPr>
              <p:cNvSpPr/>
              <p:nvPr/>
            </p:nvSpPr>
            <p:spPr>
              <a:xfrm>
                <a:off x="-158543" y="707231"/>
                <a:ext cx="1024318" cy="12311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800" b="1" dirty="0">
                    <a:solidFill>
                      <a:srgbClr val="4277BB"/>
                    </a:solidFill>
                  </a:rPr>
                  <a:t>BROWSER + react.js app</a:t>
                </a:r>
                <a:endParaRPr sz="800" b="1" dirty="0">
                  <a:solidFill>
                    <a:srgbClr val="4277BB"/>
                  </a:solidFill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BB5D2D8-41F7-4917-A719-1EC27D7DF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9459" y="2046807"/>
              <a:ext cx="585216" cy="505968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DE8D43-E098-4E86-AD1E-5F470F4F09E8}"/>
              </a:ext>
            </a:extLst>
          </p:cNvPr>
          <p:cNvCxnSpPr/>
          <p:nvPr/>
        </p:nvCxnSpPr>
        <p:spPr>
          <a:xfrm>
            <a:off x="1567798" y="3771158"/>
            <a:ext cx="439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4E6B385-2B1F-B840-A043-5D2811E78B6C}"/>
              </a:ext>
            </a:extLst>
          </p:cNvPr>
          <p:cNvGrpSpPr/>
          <p:nvPr/>
        </p:nvGrpSpPr>
        <p:grpSpPr>
          <a:xfrm>
            <a:off x="2147734" y="3357419"/>
            <a:ext cx="707233" cy="820840"/>
            <a:chOff x="7214718" y="2063706"/>
            <a:chExt cx="707233" cy="82084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1FD196A-9E3B-CB4B-BBC0-D35DC3EB6DF8}"/>
                </a:ext>
              </a:extLst>
            </p:cNvPr>
            <p:cNvGrpSpPr/>
            <p:nvPr/>
          </p:nvGrpSpPr>
          <p:grpSpPr>
            <a:xfrm>
              <a:off x="7214718" y="2063706"/>
              <a:ext cx="707233" cy="820840"/>
              <a:chOff x="1694" y="9504"/>
              <a:chExt cx="707232" cy="820838"/>
            </a:xfrm>
          </p:grpSpPr>
          <p:sp>
            <p:nvSpPr>
              <p:cNvPr id="25" name="Shape 298">
                <a:extLst>
                  <a:ext uri="{FF2B5EF4-FFF2-40B4-BE49-F238E27FC236}">
                    <a16:creationId xmlns:a16="http://schemas.microsoft.com/office/drawing/2014/main" id="{73863A61-0777-374A-8628-37CF1784F3DB}"/>
                  </a:ext>
                </a:extLst>
              </p:cNvPr>
              <p:cNvSpPr/>
              <p:nvPr/>
            </p:nvSpPr>
            <p:spPr>
              <a:xfrm>
                <a:off x="1694" y="9504"/>
                <a:ext cx="707232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8BC83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sp>
            <p:nvSpPr>
              <p:cNvPr id="27" name="Shape 299">
                <a:extLst>
                  <a:ext uri="{FF2B5EF4-FFF2-40B4-BE49-F238E27FC236}">
                    <a16:creationId xmlns:a16="http://schemas.microsoft.com/office/drawing/2014/main" id="{FA3E0253-90F3-F247-AA69-CA268D9509E5}"/>
                  </a:ext>
                </a:extLst>
              </p:cNvPr>
              <p:cNvSpPr/>
              <p:nvPr/>
            </p:nvSpPr>
            <p:spPr>
              <a:xfrm>
                <a:off x="20996" y="707231"/>
                <a:ext cx="665245" cy="12311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800" b="1" dirty="0">
                    <a:solidFill>
                      <a:srgbClr val="4277BB"/>
                    </a:solidFill>
                  </a:rPr>
                  <a:t>DASHBOARD</a:t>
                </a:r>
                <a:endParaRPr sz="800" b="1" dirty="0">
                  <a:solidFill>
                    <a:srgbClr val="4277BB"/>
                  </a:solidFill>
                </a:endParaRP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97A7A47-3027-8444-B38C-2160D5581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30144" y="2228610"/>
              <a:ext cx="475526" cy="380421"/>
            </a:xfrm>
            <a:prstGeom prst="rect">
              <a:avLst/>
            </a:prstGeom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E48631-E68D-4690-AE0F-5E807A275ED5}"/>
              </a:ext>
            </a:extLst>
          </p:cNvPr>
          <p:cNvCxnSpPr/>
          <p:nvPr/>
        </p:nvCxnSpPr>
        <p:spPr>
          <a:xfrm>
            <a:off x="2985538" y="3707279"/>
            <a:ext cx="385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D2DE20-6A32-BF41-B5B2-E82793E6B452}"/>
              </a:ext>
            </a:extLst>
          </p:cNvPr>
          <p:cNvGrpSpPr/>
          <p:nvPr/>
        </p:nvGrpSpPr>
        <p:grpSpPr>
          <a:xfrm>
            <a:off x="4978315" y="2223773"/>
            <a:ext cx="4810695" cy="3573158"/>
            <a:chOff x="322130" y="2228050"/>
            <a:chExt cx="1657633" cy="1811119"/>
          </a:xfrm>
        </p:grpSpPr>
        <p:sp>
          <p:nvSpPr>
            <p:cNvPr id="30" name="Shape 535">
              <a:extLst>
                <a:ext uri="{FF2B5EF4-FFF2-40B4-BE49-F238E27FC236}">
                  <a16:creationId xmlns:a16="http://schemas.microsoft.com/office/drawing/2014/main" id="{A1E6C26B-FF30-4DCF-8AAC-F200B7C3CD6B}"/>
                </a:ext>
              </a:extLst>
            </p:cNvPr>
            <p:cNvSpPr/>
            <p:nvPr/>
          </p:nvSpPr>
          <p:spPr>
            <a:xfrm>
              <a:off x="506238" y="3909168"/>
              <a:ext cx="1329962" cy="13000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lc="http://schemas.openxmlformats.org/drawingml/2006/lockedCanvas" val="1"/>
              </a:ext>
            </a:extLst>
          </p:spPr>
          <p:txBody>
            <a:bodyPr wrap="square" lIns="50800" tIns="50800" rIns="50800" bIns="50800">
              <a:sp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/>
              </a:pPr>
              <a:endParaRPr sz="1000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59925FC-D09D-7A48-BFB7-3DE287554F28}"/>
                </a:ext>
              </a:extLst>
            </p:cNvPr>
            <p:cNvGrpSpPr/>
            <p:nvPr/>
          </p:nvGrpSpPr>
          <p:grpSpPr>
            <a:xfrm>
              <a:off x="322130" y="2228050"/>
              <a:ext cx="1657633" cy="1681118"/>
              <a:chOff x="6854580" y="2201994"/>
              <a:chExt cx="1657633" cy="1681118"/>
            </a:xfrm>
          </p:grpSpPr>
          <p:sp>
            <p:nvSpPr>
              <p:cNvPr id="33" name="Rounded Rectangle 41">
                <a:extLst>
                  <a:ext uri="{FF2B5EF4-FFF2-40B4-BE49-F238E27FC236}">
                    <a16:creationId xmlns:a16="http://schemas.microsoft.com/office/drawing/2014/main" id="{D3451E46-D9AE-3944-9EC3-1F6E315510A7}"/>
                  </a:ext>
                </a:extLst>
              </p:cNvPr>
              <p:cNvSpPr/>
              <p:nvPr/>
            </p:nvSpPr>
            <p:spPr>
              <a:xfrm>
                <a:off x="6854580" y="2201994"/>
                <a:ext cx="1657633" cy="1681118"/>
              </a:xfrm>
              <a:prstGeom prst="roundRect">
                <a:avLst>
                  <a:gd name="adj" fmla="val 0"/>
                </a:avLst>
              </a:prstGeom>
              <a:noFill/>
              <a:ln w="38100">
                <a:solidFill>
                  <a:srgbClr val="4378BB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algn="ctr"/>
                <a:endParaRPr lang="en-US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sp>
            <p:nvSpPr>
              <p:cNvPr id="34" name="Shape 535">
                <a:extLst>
                  <a:ext uri="{FF2B5EF4-FFF2-40B4-BE49-F238E27FC236}">
                    <a16:creationId xmlns:a16="http://schemas.microsoft.com/office/drawing/2014/main" id="{FC2ACB4F-4390-A14F-AA79-A25C96671DCB}"/>
                  </a:ext>
                </a:extLst>
              </p:cNvPr>
              <p:cNvSpPr/>
              <p:nvPr/>
            </p:nvSpPr>
            <p:spPr>
              <a:xfrm>
                <a:off x="7251460" y="2228050"/>
                <a:ext cx="1209094" cy="287258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lc="http://schemas.openxmlformats.org/drawingml/2006/lockedCanvas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/>
                </a:pPr>
                <a:r>
                  <a:rPr lang="en-US" sz="1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IBM Cloud</a:t>
                </a:r>
                <a:endParaRPr sz="1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4A091AB-B3D9-0842-9E88-D8BF92492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0544" y="2228050"/>
              <a:ext cx="406901" cy="365760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0418279-2996-4A91-BBDA-450C2F3419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4414" y="3440040"/>
            <a:ext cx="497518" cy="497518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0D8F065-7482-4148-8E7A-9E2702F03BAD}"/>
              </a:ext>
            </a:extLst>
          </p:cNvPr>
          <p:cNvGrpSpPr/>
          <p:nvPr/>
        </p:nvGrpSpPr>
        <p:grpSpPr>
          <a:xfrm>
            <a:off x="5300782" y="3087038"/>
            <a:ext cx="1658674" cy="1407965"/>
            <a:chOff x="321088" y="4916360"/>
            <a:chExt cx="1658674" cy="2068686"/>
          </a:xfrm>
        </p:grpSpPr>
        <p:sp>
          <p:nvSpPr>
            <p:cNvPr id="44" name="Shape 535">
              <a:extLst>
                <a:ext uri="{FF2B5EF4-FFF2-40B4-BE49-F238E27FC236}">
                  <a16:creationId xmlns:a16="http://schemas.microsoft.com/office/drawing/2014/main" id="{B26B5161-D5F1-4F53-AA49-5AA667B1A465}"/>
                </a:ext>
              </a:extLst>
            </p:cNvPr>
            <p:cNvSpPr/>
            <p:nvPr/>
          </p:nvSpPr>
          <p:spPr>
            <a:xfrm>
              <a:off x="337218" y="6608207"/>
              <a:ext cx="1033161" cy="37683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lc="http://schemas.openxmlformats.org/drawingml/2006/lockedCanvas" val="1"/>
              </a:ext>
            </a:extLst>
          </p:spPr>
          <p:txBody>
            <a:bodyPr wrap="square" lIns="50800" tIns="50800" rIns="50800" bIns="50800">
              <a:sp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/>
              </a:pPr>
              <a:r>
                <a:rPr lang="en-US" sz="1000" dirty="0"/>
                <a:t>Cloud Foundry</a:t>
              </a:r>
              <a:endParaRPr sz="1000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4DAD135-4F3B-0345-AA81-0FD03F9333A0}"/>
                </a:ext>
              </a:extLst>
            </p:cNvPr>
            <p:cNvGrpSpPr/>
            <p:nvPr/>
          </p:nvGrpSpPr>
          <p:grpSpPr>
            <a:xfrm>
              <a:off x="322129" y="4916360"/>
              <a:ext cx="1657633" cy="1681118"/>
              <a:chOff x="322129" y="4916360"/>
              <a:chExt cx="1657633" cy="1681118"/>
            </a:xfrm>
          </p:grpSpPr>
          <p:sp>
            <p:nvSpPr>
              <p:cNvPr id="47" name="Rounded Rectangle 51">
                <a:extLst>
                  <a:ext uri="{FF2B5EF4-FFF2-40B4-BE49-F238E27FC236}">
                    <a16:creationId xmlns:a16="http://schemas.microsoft.com/office/drawing/2014/main" id="{7D3D22A9-4680-3D42-86FB-B612A67DE607}"/>
                  </a:ext>
                </a:extLst>
              </p:cNvPr>
              <p:cNvSpPr/>
              <p:nvPr/>
            </p:nvSpPr>
            <p:spPr>
              <a:xfrm>
                <a:off x="322129" y="4916360"/>
                <a:ext cx="1657633" cy="1681118"/>
              </a:xfrm>
              <a:prstGeom prst="roundRect">
                <a:avLst>
                  <a:gd name="adj" fmla="val 0"/>
                </a:avLst>
              </a:prstGeom>
              <a:solidFill>
                <a:srgbClr val="E0E0E0"/>
              </a:solidFill>
              <a:ln w="12700">
                <a:solidFill>
                  <a:srgbClr val="919191"/>
                </a:solidFill>
                <a:prstDash val="soli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algn="ctr"/>
                <a:endParaRPr lang="en-US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sp>
            <p:nvSpPr>
              <p:cNvPr id="48" name="Shape 535">
                <a:extLst>
                  <a:ext uri="{FF2B5EF4-FFF2-40B4-BE49-F238E27FC236}">
                    <a16:creationId xmlns:a16="http://schemas.microsoft.com/office/drawing/2014/main" id="{C43625D2-1FEB-4805-A349-CEECC1747169}"/>
                  </a:ext>
                </a:extLst>
              </p:cNvPr>
              <p:cNvSpPr/>
              <p:nvPr/>
            </p:nvSpPr>
            <p:spPr>
              <a:xfrm>
                <a:off x="770668" y="4927088"/>
                <a:ext cx="1209094" cy="287258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lc="http://schemas.openxmlformats.org/drawingml/2006/lockedCanvas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/>
                </a:pPr>
                <a:endParaRPr sz="1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pic>
          <p:nvPicPr>
            <p:cNvPr id="46" name="Graphic 53">
              <a:extLst>
                <a:ext uri="{FF2B5EF4-FFF2-40B4-BE49-F238E27FC236}">
                  <a16:creationId xmlns:a16="http://schemas.microsoft.com/office/drawing/2014/main" id="{E51B7903-B249-694B-B6EF-DE2B6AF68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1088" y="4916360"/>
              <a:ext cx="411523" cy="365798"/>
            </a:xfrm>
            <a:prstGeom prst="rect">
              <a:avLst/>
            </a:prstGeom>
          </p:spPr>
        </p:pic>
      </p:grpSp>
      <p:pic>
        <p:nvPicPr>
          <p:cNvPr id="1026" name="Picture 2" descr="Nodejs PNG and Nodejs Transparent Clipart Free Download ...">
            <a:extLst>
              <a:ext uri="{FF2B5EF4-FFF2-40B4-BE49-F238E27FC236}">
                <a16:creationId xmlns:a16="http://schemas.microsoft.com/office/drawing/2014/main" id="{EE1F96FD-FCB6-4348-AEE2-6CB72F352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816" y="3399503"/>
            <a:ext cx="583128" cy="58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17F5301E-7343-4D8B-BB15-750F32C33D61}"/>
              </a:ext>
            </a:extLst>
          </p:cNvPr>
          <p:cNvGrpSpPr/>
          <p:nvPr/>
        </p:nvGrpSpPr>
        <p:grpSpPr>
          <a:xfrm>
            <a:off x="5793003" y="4616208"/>
            <a:ext cx="707235" cy="839556"/>
            <a:chOff x="383662" y="1950562"/>
            <a:chExt cx="707235" cy="839556"/>
          </a:xfrm>
        </p:grpSpPr>
        <p:sp>
          <p:nvSpPr>
            <p:cNvPr id="52" name="Shape 339">
              <a:extLst>
                <a:ext uri="{FF2B5EF4-FFF2-40B4-BE49-F238E27FC236}">
                  <a16:creationId xmlns:a16="http://schemas.microsoft.com/office/drawing/2014/main" id="{9E46B241-7EDB-4C78-8D80-81E6FFBE89A3}"/>
                </a:ext>
              </a:extLst>
            </p:cNvPr>
            <p:cNvSpPr/>
            <p:nvPr/>
          </p:nvSpPr>
          <p:spPr>
            <a:xfrm>
              <a:off x="383662" y="1950562"/>
              <a:ext cx="707235" cy="70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25C80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53" name="_-41.png">
              <a:extLst>
                <a:ext uri="{FF2B5EF4-FFF2-40B4-BE49-F238E27FC236}">
                  <a16:creationId xmlns:a16="http://schemas.microsoft.com/office/drawing/2014/main" id="{7485DCD7-1602-429F-9381-17992AFFC677}"/>
                </a:ext>
              </a:extLst>
            </p:cNvPr>
            <p:cNvPicPr/>
            <p:nvPr/>
          </p:nvPicPr>
          <p:blipFill>
            <a:blip r:embed="rId12"/>
            <a:srcRect l="21704" t="15445" r="21704" b="15445"/>
            <a:stretch>
              <a:fillRect/>
            </a:stretch>
          </p:blipFill>
          <p:spPr>
            <a:xfrm>
              <a:off x="540499" y="2069007"/>
              <a:ext cx="400239" cy="48876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54" name="Shape 341">
              <a:extLst>
                <a:ext uri="{FF2B5EF4-FFF2-40B4-BE49-F238E27FC236}">
                  <a16:creationId xmlns:a16="http://schemas.microsoft.com/office/drawing/2014/main" id="{3B0ACC69-79F9-49DC-AC14-2F83770CE15B}"/>
                </a:ext>
              </a:extLst>
            </p:cNvPr>
            <p:cNvSpPr/>
            <p:nvPr/>
          </p:nvSpPr>
          <p:spPr>
            <a:xfrm>
              <a:off x="655663" y="2667007"/>
              <a:ext cx="169918" cy="1231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xmlns:lc="http://schemas.openxmlformats.org/drawingml/2006/lockedCanvas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800" b="1" dirty="0">
                  <a:solidFill>
                    <a:srgbClr val="4277BB"/>
                  </a:solidFill>
                </a:rPr>
                <a:t>Db2</a:t>
              </a:r>
              <a:endParaRPr sz="800" b="1" dirty="0">
                <a:solidFill>
                  <a:srgbClr val="4277BB"/>
                </a:solidFill>
              </a:endParaRP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8A62D1-FA1A-4AED-B9E2-9FA7E46AA845}"/>
              </a:ext>
            </a:extLst>
          </p:cNvPr>
          <p:cNvCxnSpPr>
            <a:cxnSpLocks/>
          </p:cNvCxnSpPr>
          <p:nvPr/>
        </p:nvCxnSpPr>
        <p:spPr>
          <a:xfrm flipH="1">
            <a:off x="6126002" y="4243866"/>
            <a:ext cx="1" cy="3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BM Watson Machine Learning API — Deploying PyTorch to GPUs in the ...">
            <a:extLst>
              <a:ext uri="{FF2B5EF4-FFF2-40B4-BE49-F238E27FC236}">
                <a16:creationId xmlns:a16="http://schemas.microsoft.com/office/drawing/2014/main" id="{E32AA4B1-949B-421A-BD86-F9825F4E6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493" y="4511388"/>
            <a:ext cx="782937" cy="74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03C7C73-5B13-460D-9597-1C4DE4759112}"/>
              </a:ext>
            </a:extLst>
          </p:cNvPr>
          <p:cNvCxnSpPr/>
          <p:nvPr/>
        </p:nvCxnSpPr>
        <p:spPr>
          <a:xfrm flipH="1">
            <a:off x="6708710" y="4885836"/>
            <a:ext cx="8221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9390021B-0B49-4AC1-941D-A3791CFA9D53}"/>
              </a:ext>
            </a:extLst>
          </p:cNvPr>
          <p:cNvCxnSpPr/>
          <p:nvPr/>
        </p:nvCxnSpPr>
        <p:spPr>
          <a:xfrm>
            <a:off x="7883297" y="3982631"/>
            <a:ext cx="0" cy="41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Watson Studio - IBM Cloud">
            <a:extLst>
              <a:ext uri="{FF2B5EF4-FFF2-40B4-BE49-F238E27FC236}">
                <a16:creationId xmlns:a16="http://schemas.microsoft.com/office/drawing/2014/main" id="{9A84B0C9-4F14-41E8-9837-5BFCA75EE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124" y="2996050"/>
            <a:ext cx="705583" cy="69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028">
            <a:extLst>
              <a:ext uri="{FF2B5EF4-FFF2-40B4-BE49-F238E27FC236}">
                <a16:creationId xmlns:a16="http://schemas.microsoft.com/office/drawing/2014/main" id="{7E11B515-F279-47FC-B510-955AA4260CBC}"/>
              </a:ext>
            </a:extLst>
          </p:cNvPr>
          <p:cNvSpPr/>
          <p:nvPr/>
        </p:nvSpPr>
        <p:spPr>
          <a:xfrm>
            <a:off x="10049069" y="3087037"/>
            <a:ext cx="625151" cy="353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.csv data</a:t>
            </a:r>
          </a:p>
        </p:txBody>
      </p:sp>
      <p:sp>
        <p:nvSpPr>
          <p:cNvPr id="1031" name="Rectangle: Rounded Corners 1030">
            <a:extLst>
              <a:ext uri="{FF2B5EF4-FFF2-40B4-BE49-F238E27FC236}">
                <a16:creationId xmlns:a16="http://schemas.microsoft.com/office/drawing/2014/main" id="{BD457009-B5E0-4A19-92E8-7DC358FA341D}"/>
              </a:ext>
            </a:extLst>
          </p:cNvPr>
          <p:cNvSpPr/>
          <p:nvPr/>
        </p:nvSpPr>
        <p:spPr>
          <a:xfrm>
            <a:off x="11009673" y="2964190"/>
            <a:ext cx="1120864" cy="4946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www.Eliga.be</a:t>
            </a:r>
          </a:p>
        </p:txBody>
      </p: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C523C29D-863E-4B44-B2E4-D2CBA6A5C735}"/>
              </a:ext>
            </a:extLst>
          </p:cNvPr>
          <p:cNvCxnSpPr/>
          <p:nvPr/>
        </p:nvCxnSpPr>
        <p:spPr>
          <a:xfrm flipH="1">
            <a:off x="10747067" y="3261294"/>
            <a:ext cx="214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DB6E5F76-6907-48E9-91EB-292D7993C078}"/>
              </a:ext>
            </a:extLst>
          </p:cNvPr>
          <p:cNvCxnSpPr>
            <a:cxnSpLocks/>
          </p:cNvCxnSpPr>
          <p:nvPr/>
        </p:nvCxnSpPr>
        <p:spPr>
          <a:xfrm flipH="1">
            <a:off x="8614552" y="3261294"/>
            <a:ext cx="1359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87E8943-D030-4D28-82C3-3BC9F91CBE45}"/>
              </a:ext>
            </a:extLst>
          </p:cNvPr>
          <p:cNvSpPr txBox="1"/>
          <p:nvPr/>
        </p:nvSpPr>
        <p:spPr>
          <a:xfrm>
            <a:off x="7568132" y="3698982"/>
            <a:ext cx="8562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Watson Studio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26A7E2-B952-4B5B-BD77-E5835C72DAE2}"/>
              </a:ext>
            </a:extLst>
          </p:cNvPr>
          <p:cNvSpPr txBox="1"/>
          <p:nvPr/>
        </p:nvSpPr>
        <p:spPr>
          <a:xfrm>
            <a:off x="136629" y="5548159"/>
            <a:ext cx="4726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 Code</a:t>
            </a:r>
            <a:r>
              <a:rPr lang="en-US" sz="1200"/>
              <a:t>: </a:t>
            </a:r>
            <a:r>
              <a:rPr lang="en-US" sz="1200">
                <a:hlinkClick r:id="rId15"/>
              </a:rPr>
              <a:t>https://github.com/Vidhya-Natarajan/WindPowerGreenHydrogen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EF3B4F-D7CF-4A37-B58F-E3DC23136EEB}"/>
              </a:ext>
            </a:extLst>
          </p:cNvPr>
          <p:cNvSpPr txBox="1"/>
          <p:nvPr/>
        </p:nvSpPr>
        <p:spPr>
          <a:xfrm>
            <a:off x="10030247" y="2564912"/>
            <a:ext cx="1951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Wind power Historical Data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622EEAD-2247-493A-AB12-DCEFA2F8BB45}"/>
              </a:ext>
            </a:extLst>
          </p:cNvPr>
          <p:cNvSpPr txBox="1"/>
          <p:nvPr/>
        </p:nvSpPr>
        <p:spPr>
          <a:xfrm>
            <a:off x="6534564" y="5233965"/>
            <a:ext cx="1951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Wind power Prediction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045573-0E93-45A7-90AD-4645C1CDC054}"/>
              </a:ext>
            </a:extLst>
          </p:cNvPr>
          <p:cNvSpPr txBox="1"/>
          <p:nvPr/>
        </p:nvSpPr>
        <p:spPr>
          <a:xfrm>
            <a:off x="4444746" y="3849209"/>
            <a:ext cx="5846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REST API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621223-FBBC-4BD9-9DBB-058C357E6131}"/>
              </a:ext>
            </a:extLst>
          </p:cNvPr>
          <p:cNvSpPr txBox="1"/>
          <p:nvPr/>
        </p:nvSpPr>
        <p:spPr>
          <a:xfrm>
            <a:off x="4437385" y="3454150"/>
            <a:ext cx="6404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React App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1CEACE-AD5E-42C2-8D7D-C56ADF269DD0}"/>
              </a:ext>
            </a:extLst>
          </p:cNvPr>
          <p:cNvCxnSpPr/>
          <p:nvPr/>
        </p:nvCxnSpPr>
        <p:spPr>
          <a:xfrm flipH="1">
            <a:off x="4365335" y="3659129"/>
            <a:ext cx="818229" cy="10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5C5BD10-10A2-41BD-9728-3461BB44681D}"/>
              </a:ext>
            </a:extLst>
          </p:cNvPr>
          <p:cNvCxnSpPr/>
          <p:nvPr/>
        </p:nvCxnSpPr>
        <p:spPr>
          <a:xfrm>
            <a:off x="4365335" y="3806704"/>
            <a:ext cx="818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97F2929A-A0D2-4253-9CCA-9AB5E22840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10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12"/>
    </mc:Choice>
    <mc:Fallback>
      <p:transition spd="slow" advTm="41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A562B9-5170-43E9-890B-12ECA25E4ED8}"/>
              </a:ext>
            </a:extLst>
          </p:cNvPr>
          <p:cNvSpPr txBox="1"/>
          <p:nvPr/>
        </p:nvSpPr>
        <p:spPr>
          <a:xfrm>
            <a:off x="317241" y="634289"/>
            <a:ext cx="11257725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Objective: </a:t>
            </a:r>
            <a:r>
              <a:rPr lang="en-US" dirty="0"/>
              <a:t>Provide near term wind energy prediction with time series prediction</a:t>
            </a:r>
          </a:p>
          <a:p>
            <a:pPr lvl="1"/>
            <a:r>
              <a:rPr lang="en-US" b="1" dirty="0"/>
              <a:t>Approach: </a:t>
            </a:r>
            <a:r>
              <a:rPr lang="en-US" dirty="0"/>
              <a:t>Use Watson SPSS modeler time series prediction to predict future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738704-AC2D-4ECA-A82D-678A85E4E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943" y="1250161"/>
            <a:ext cx="6057900" cy="191744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5E84550-308E-4CBC-967C-9F2F1F71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241" y="72190"/>
            <a:ext cx="10515600" cy="562100"/>
          </a:xfrm>
        </p:spPr>
        <p:txBody>
          <a:bodyPr>
            <a:normAutofit/>
          </a:bodyPr>
          <a:lstStyle/>
          <a:p>
            <a:r>
              <a:rPr lang="en-US" sz="2800" cap="none" dirty="0"/>
              <a:t>Wind Energy Prediction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56C07FC-B183-43BE-996A-4884CF2C5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5588"/>
            <a:ext cx="12192000" cy="4184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EFFFBF-BD63-487A-AE76-2F953F498204}"/>
              </a:ext>
            </a:extLst>
          </p:cNvPr>
          <p:cNvSpPr txBox="1"/>
          <p:nvPr/>
        </p:nvSpPr>
        <p:spPr>
          <a:xfrm>
            <a:off x="7592038" y="6342077"/>
            <a:ext cx="43604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Graph Source: IBM Watson SPSS modeler - Data Source: www.eliga.be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05D370A-DB9E-4642-8A9E-48B129BAB2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82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26"/>
    </mc:Choice>
    <mc:Fallback>
      <p:transition spd="slow" advTm="16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5E84550-308E-4CBC-967C-9F2F1F71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91" y="155335"/>
            <a:ext cx="10175037" cy="8625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Current Solution Limitations &amp; Assumptions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025275-AEE4-4222-97ED-36876FBE1D60}"/>
              </a:ext>
            </a:extLst>
          </p:cNvPr>
          <p:cNvSpPr txBox="1"/>
          <p:nvPr/>
        </p:nvSpPr>
        <p:spPr>
          <a:xfrm>
            <a:off x="0" y="1179574"/>
            <a:ext cx="112577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Adequate capacity of </a:t>
            </a:r>
            <a:r>
              <a:rPr lang="en-US" dirty="0" err="1"/>
              <a:t>Electrolysers</a:t>
            </a:r>
            <a:r>
              <a:rPr lang="en-US" dirty="0"/>
              <a:t> available for full conversion of excess power to hydrogen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Balanced power supply target @ 20% </a:t>
            </a:r>
            <a:r>
              <a:rPr lang="en-US" dirty="0">
                <a:sym typeface="Wingdings" panose="05000000000000000000" pitchFamily="2" charset="2"/>
              </a:rPr>
              <a:t> (Power short fall @ 20% of instances in the period)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Hydrogen generation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1Kg  @ 45 </a:t>
            </a:r>
            <a:r>
              <a:rPr lang="en-US" dirty="0" err="1"/>
              <a:t>Kwh</a:t>
            </a:r>
            <a:r>
              <a:rPr lang="en-US" dirty="0"/>
              <a:t>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Hydrogen cost at market rate </a:t>
            </a:r>
            <a:r>
              <a:rPr lang="en-US" dirty="0">
                <a:sym typeface="Wingdings" panose="05000000000000000000" pitchFamily="2" charset="2"/>
              </a:rPr>
              <a:t> 1Kg @ €2.8424 (Source: S&amp;P Global Platts)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Grid Power cost </a:t>
            </a:r>
            <a:r>
              <a:rPr lang="en-US" dirty="0">
                <a:sym typeface="Wingdings" panose="05000000000000000000" pitchFamily="2" charset="2"/>
              </a:rPr>
              <a:t> €0.284 € per </a:t>
            </a:r>
            <a:r>
              <a:rPr lang="en-US" dirty="0" err="1">
                <a:sym typeface="Wingdings" panose="05000000000000000000" pitchFamily="2" charset="2"/>
              </a:rPr>
              <a:t>Kwh</a:t>
            </a:r>
            <a:r>
              <a:rPr lang="en-US" dirty="0">
                <a:sym typeface="Wingdings" panose="05000000000000000000" pitchFamily="2" charset="2"/>
              </a:rPr>
              <a:t> (Belgium)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Fixed period for consideration (Jun-Jul 2020)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ML Model based on historical wind power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Manual process for wind energy prediction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Manual process for training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FF608F1-42D2-439F-826B-68D7BB602D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81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72"/>
    </mc:Choice>
    <mc:Fallback>
      <p:transition spd="slow" advTm="18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5E84550-308E-4CBC-967C-9F2F1F71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13" y="339730"/>
            <a:ext cx="6985159" cy="8625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Future Plans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025275-AEE4-4222-97ED-36876FBE1D60}"/>
              </a:ext>
            </a:extLst>
          </p:cNvPr>
          <p:cNvSpPr txBox="1"/>
          <p:nvPr/>
        </p:nvSpPr>
        <p:spPr>
          <a:xfrm>
            <a:off x="185366" y="885959"/>
            <a:ext cx="112577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Future Plans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Dashboard Improvements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End user configurable percentile values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Automated update of ML model with historic power prediction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Incorporate wind energy &amp; hydrogen production variables in the ML model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Include price  ML prediction of dynamic power &amp; hydrogen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Dynamic model for hydrogen production &amp; revenue calculation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Decision making for setting up hydrogen Infra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Generation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Storage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Market place for hydrogen Producers, transporters, distributors &amp; consumers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ML suggestion for Hydrogen producers, transporters, distributors &amp; consumers in geographical area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Buying / Selling of hydrogen with contracting facility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747410C-C148-40E3-B86F-7C0FAFA53B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63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41"/>
    </mc:Choice>
    <mc:Fallback>
      <p:transition spd="slow" advTm="31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531</TotalTime>
  <Words>632</Words>
  <Application>Microsoft Office PowerPoint</Application>
  <PresentationFormat>Widescreen</PresentationFormat>
  <Paragraphs>97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Gill Sans MT</vt:lpstr>
      <vt:lpstr>Helvetica</vt:lpstr>
      <vt:lpstr>IBM Plex Sans</vt:lpstr>
      <vt:lpstr>Wingdings</vt:lpstr>
      <vt:lpstr>Gallery</vt:lpstr>
      <vt:lpstr>IBM Call for Code 2020 Team:           SHARPinnovators   Vidhya Natarajan   Thirumurugan Mylrajan   Sivakumar Mathur Theme:         Climate Change / ENERGY SUSTAINABILITY Solution:  Green hydrogen from wind energy prediction  </vt:lpstr>
      <vt:lpstr>Wind Energy Producer – Problems Faced</vt:lpstr>
      <vt:lpstr>Wind Energy – Current Issues</vt:lpstr>
      <vt:lpstr>Green Hydrogen from Wind Energy - Opportunity</vt:lpstr>
      <vt:lpstr>Solution – Wind Power to Green Hydrogen Dashboard</vt:lpstr>
      <vt:lpstr>Solution Architecture</vt:lpstr>
      <vt:lpstr>Wind Energy Prediction</vt:lpstr>
      <vt:lpstr>Current Solution Limitations &amp; Assumptions</vt:lpstr>
      <vt:lpstr>Future Plans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Call for Code 2020 Team: Thinkinnovators Theme: Climate Change Solution:  Green hydrogen from wind prediction &amp; dashboard</dc:title>
  <dc:creator>Thiru</dc:creator>
  <cp:lastModifiedBy>Thiru</cp:lastModifiedBy>
  <cp:revision>35</cp:revision>
  <dcterms:created xsi:type="dcterms:W3CDTF">2020-06-28T17:59:09Z</dcterms:created>
  <dcterms:modified xsi:type="dcterms:W3CDTF">2020-07-02T17:48:05Z</dcterms:modified>
</cp:coreProperties>
</file>